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sldIdLst>
    <p:sldId id="256" r:id="rId2"/>
    <p:sldId id="257" r:id="rId3"/>
    <p:sldId id="266" r:id="rId4"/>
    <p:sldId id="261" r:id="rId5"/>
    <p:sldId id="258" r:id="rId6"/>
    <p:sldId id="259" r:id="rId7"/>
    <p:sldId id="260"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0" d="100"/>
          <a:sy n="60" d="100"/>
        </p:scale>
        <p:origin x="96" y="12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5/22/2022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384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5/22/2022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5059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5/22/2022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2463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8320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5/22/2022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50871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4432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5/22/2022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038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5/22/2022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8180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5/22/2022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123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5/22/2022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22951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5/22/2022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2638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5/22/2022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4181948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hyperlink" Target="https://sudipbhujel.com.np/knn-nb-classifier/"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https://owl.excelsior.edu/writing-process/introductions-and-conclusions/conclusions/" TargetMode="Externa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commons.wikimedia.org/wiki/Thomas_Bayes?uselang=de" TargetMode="Externa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www.geograph.org.uk/photo/6190632"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hyperlink" Target="http://www.stackoverflow.com/questions/10059594/a-simple-explanation-of-naive-bayes-classification"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hyperlink" Target="https://www.brunopramaggiore.net/hardware-e-software/check-up-del-hard-disk/"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s://pxhere.com/en/photo/791933"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https://learn-the-web.algonquindesign.ca/courses/web-dev-5/update-your-computer/" TargetMode="Externa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creativecommons.org/licenses/by/3.0/" TargetMode="External"/><Relationship Id="rId5" Type="http://schemas.openxmlformats.org/officeDocument/2006/relationships/hyperlink" Target="https://bdosn.org/blog/unveiling-the-secret-through-machine-learning"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hyperlink" Target="https://www.flickr.com/photos/mikemacmarketing/42271822770"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oup of people holding strings">
            <a:extLst>
              <a:ext uri="{FF2B5EF4-FFF2-40B4-BE49-F238E27FC236}">
                <a16:creationId xmlns:a16="http://schemas.microsoft.com/office/drawing/2014/main" id="{D1F0B1A5-E1D3-FDF9-792A-A8C1DF95D22F}"/>
              </a:ext>
            </a:extLst>
          </p:cNvPr>
          <p:cNvPicPr>
            <a:picLocks noChangeAspect="1"/>
          </p:cNvPicPr>
          <p:nvPr/>
        </p:nvPicPr>
        <p:blipFill rotWithShape="1">
          <a:blip r:embed="rId4"/>
          <a:srcRect t="20495"/>
          <a:stretch/>
        </p:blipFill>
        <p:spPr>
          <a:xfrm>
            <a:off x="-4" y="0"/>
            <a:ext cx="12191981" cy="6857990"/>
          </a:xfrm>
          <a:prstGeom prst="rect">
            <a:avLst/>
          </a:prstGeom>
        </p:spPr>
      </p:pic>
      <p:sp>
        <p:nvSpPr>
          <p:cNvPr id="24"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BD6A65-3EEB-A4AF-8E50-D2E5427D47DB}"/>
              </a:ext>
            </a:extLst>
          </p:cNvPr>
          <p:cNvSpPr>
            <a:spLocks noGrp="1"/>
          </p:cNvSpPr>
          <p:nvPr>
            <p:ph type="ctrTitle"/>
          </p:nvPr>
        </p:nvSpPr>
        <p:spPr>
          <a:xfrm>
            <a:off x="404553" y="2679444"/>
            <a:ext cx="9078562" cy="2387600"/>
          </a:xfrm>
        </p:spPr>
        <p:txBody>
          <a:bodyPr>
            <a:normAutofit/>
          </a:bodyPr>
          <a:lstStyle/>
          <a:p>
            <a:r>
              <a:rPr lang="en-US" sz="6600" dirty="0"/>
              <a:t>Bayes’ theorem</a:t>
            </a:r>
          </a:p>
        </p:txBody>
      </p:sp>
      <p:sp>
        <p:nvSpPr>
          <p:cNvPr id="26" name="Rectangle: Rounded Corners 2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554C111-3035-333D-69ED-44486C2E1536}"/>
              </a:ext>
            </a:extLst>
          </p:cNvPr>
          <p:cNvSpPr>
            <a:spLocks noGrp="1"/>
          </p:cNvSpPr>
          <p:nvPr>
            <p:ph type="subTitle" idx="1"/>
          </p:nvPr>
        </p:nvSpPr>
        <p:spPr>
          <a:xfrm>
            <a:off x="404553" y="4977888"/>
            <a:ext cx="9078562" cy="1240033"/>
          </a:xfrm>
        </p:spPr>
        <p:txBody>
          <a:bodyPr anchor="ctr">
            <a:normAutofit/>
          </a:bodyPr>
          <a:lstStyle/>
          <a:p>
            <a:r>
              <a:rPr lang="en-US" dirty="0"/>
              <a:t>By: Adib Un Nur</a:t>
            </a:r>
          </a:p>
          <a:p>
            <a:r>
              <a:rPr lang="en-US" dirty="0"/>
              <a:t>CS 131 Discrete Structures</a:t>
            </a:r>
          </a:p>
        </p:txBody>
      </p:sp>
      <p:pic>
        <p:nvPicPr>
          <p:cNvPr id="14" name="Audio 13">
            <a:hlinkClick r:id="" action="ppaction://media"/>
            <a:extLst>
              <a:ext uri="{FF2B5EF4-FFF2-40B4-BE49-F238E27FC236}">
                <a16:creationId xmlns:a16="http://schemas.microsoft.com/office/drawing/2014/main" id="{5466D8B0-7A3C-D398-F3E9-06E4BB5DF6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678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1148"/>
    </mc:Choice>
    <mc:Fallback>
      <p:transition spd="slow" advTm="11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F73FB2FB-2E3D-4112-8BCD-D38497E0EE72}"/>
              </a:ext>
            </a:extLst>
          </p:cNvPr>
          <p:cNvPicPr>
            <a:picLocks noChangeAspect="1"/>
          </p:cNvPicPr>
          <p:nvPr/>
        </p:nvPicPr>
        <p:blipFill rotWithShape="1">
          <a:blip r:embed="rId4">
            <a:alphaModFix amt="4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7022" r="3644"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DB651CCF-5481-BD4B-4D3D-683A2C399356}"/>
              </a:ext>
            </a:extLst>
          </p:cNvPr>
          <p:cNvSpPr>
            <a:spLocks noGrp="1"/>
          </p:cNvSpPr>
          <p:nvPr>
            <p:ph type="title"/>
          </p:nvPr>
        </p:nvSpPr>
        <p:spPr>
          <a:xfrm>
            <a:off x="841249" y="941832"/>
            <a:ext cx="10506456" cy="2057400"/>
          </a:xfrm>
        </p:spPr>
        <p:txBody>
          <a:bodyPr anchor="b">
            <a:normAutofit/>
          </a:bodyPr>
          <a:lstStyle/>
          <a:p>
            <a:r>
              <a:rPr lang="en-US" sz="5000"/>
              <a:t>Disadvantages of Naïve Bayes Classifier in Machine Learning:</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5EB465-3E1D-004A-903F-3E1C63BFB4F3}"/>
              </a:ext>
            </a:extLst>
          </p:cNvPr>
          <p:cNvSpPr>
            <a:spLocks noGrp="1"/>
          </p:cNvSpPr>
          <p:nvPr>
            <p:ph idx="1"/>
          </p:nvPr>
        </p:nvSpPr>
        <p:spPr>
          <a:xfrm>
            <a:off x="841248" y="3502152"/>
            <a:ext cx="10506456" cy="2670048"/>
          </a:xfrm>
        </p:spPr>
        <p:txBody>
          <a:bodyPr>
            <a:normAutofit/>
          </a:bodyPr>
          <a:lstStyle/>
          <a:p>
            <a:r>
              <a:rPr lang="en-US" sz="2000"/>
              <a:t>it limits the assumption of independent predictors because it implicitly assumes that all attributes are independent or unrelated but in real life it is not feasible to get mutually independent attributes.</a:t>
            </a:r>
          </a:p>
        </p:txBody>
      </p:sp>
      <p:pic>
        <p:nvPicPr>
          <p:cNvPr id="12" name="Audio 11">
            <a:hlinkClick r:id="" action="ppaction://media"/>
            <a:extLst>
              <a:ext uri="{FF2B5EF4-FFF2-40B4-BE49-F238E27FC236}">
                <a16:creationId xmlns:a16="http://schemas.microsoft.com/office/drawing/2014/main" id="{3D231EF3-C822-A827-ACD5-3B7AE730C2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76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492"/>
    </mc:Choice>
    <mc:Fallback>
      <p:transition spd="slow" advTm="2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id="{D0D4C334-91C9-1FE0-C313-9AB223DD43AC}"/>
              </a:ext>
            </a:extLst>
          </p:cNvPr>
          <p:cNvPicPr>
            <a:picLocks noChangeAspect="1"/>
          </p:cNvPicPr>
          <p:nvPr/>
        </p:nvPicPr>
        <p:blipFill rotWithShape="1">
          <a:blip r:embed="rId4">
            <a:alphaModFix amt="4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993" r="645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AF442DAB-1840-1424-FD87-86B6C49C61DA}"/>
              </a:ext>
            </a:extLst>
          </p:cNvPr>
          <p:cNvSpPr>
            <a:spLocks noGrp="1"/>
          </p:cNvSpPr>
          <p:nvPr>
            <p:ph type="title"/>
          </p:nvPr>
        </p:nvSpPr>
        <p:spPr>
          <a:xfrm>
            <a:off x="841249" y="941832"/>
            <a:ext cx="10506456" cy="2057400"/>
          </a:xfrm>
        </p:spPr>
        <p:txBody>
          <a:bodyPr anchor="b">
            <a:normAutofit/>
          </a:bodyPr>
          <a:lstStyle/>
          <a:p>
            <a:r>
              <a:rPr lang="en-US" sz="5000"/>
              <a:t>Conclusion: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CCA91AA-D21C-5F46-EEF7-4DE11FB252CD}"/>
              </a:ext>
            </a:extLst>
          </p:cNvPr>
          <p:cNvSpPr>
            <a:spLocks noGrp="1"/>
          </p:cNvSpPr>
          <p:nvPr>
            <p:ph idx="1"/>
          </p:nvPr>
        </p:nvSpPr>
        <p:spPr>
          <a:xfrm>
            <a:off x="841248" y="3502152"/>
            <a:ext cx="10506456" cy="2670048"/>
          </a:xfrm>
        </p:spPr>
        <p:txBody>
          <a:bodyPr>
            <a:normAutofit/>
          </a:bodyPr>
          <a:lstStyle/>
          <a:p>
            <a:r>
              <a:rPr lang="en-US" sz="2000" dirty="0"/>
              <a:t>Bayes’ Theorem can be used in almost every situation that involves any kind of probability. And even though technology is constantly evolving, they are still following the classical theorems and algorithms. Bayes theorem has so many applications in Machine Learning. In classification related problems, it is one of the most preferred methods than all other algorithm. Machine Learning is highly dependent on Bayes theorem.</a:t>
            </a:r>
          </a:p>
        </p:txBody>
      </p:sp>
      <p:pic>
        <p:nvPicPr>
          <p:cNvPr id="9" name="Audio 8">
            <a:hlinkClick r:id="" action="ppaction://media"/>
            <a:extLst>
              <a:ext uri="{FF2B5EF4-FFF2-40B4-BE49-F238E27FC236}">
                <a16:creationId xmlns:a16="http://schemas.microsoft.com/office/drawing/2014/main" id="{99A87FF7-A927-F9CB-1A29-F8BA16C516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666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7736"/>
    </mc:Choice>
    <mc:Fallback>
      <p:transition spd="slow" advTm="37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09C3C3-45EE-2F0E-24D4-F1ED2FD8D562}"/>
              </a:ext>
            </a:extLst>
          </p:cNvPr>
          <p:cNvSpPr>
            <a:spLocks noGrp="1"/>
          </p:cNvSpPr>
          <p:nvPr>
            <p:ph type="title"/>
          </p:nvPr>
        </p:nvSpPr>
        <p:spPr>
          <a:xfrm>
            <a:off x="411480" y="987552"/>
            <a:ext cx="4485861" cy="1088136"/>
          </a:xfrm>
        </p:spPr>
        <p:txBody>
          <a:bodyPr anchor="b">
            <a:normAutofit/>
          </a:bodyPr>
          <a:lstStyle/>
          <a:p>
            <a:r>
              <a:rPr lang="en-US" sz="3400"/>
              <a:t>What is </a:t>
            </a:r>
            <a:r>
              <a:rPr lang="en-US" sz="3400" b="0" i="0">
                <a:effectLst/>
                <a:latin typeface="Linux Libertine"/>
              </a:rPr>
              <a:t>Bayes' theorem ?</a:t>
            </a:r>
            <a:endParaRPr lang="en-US" sz="3400"/>
          </a:p>
        </p:txBody>
      </p:sp>
      <p:sp>
        <p:nvSpPr>
          <p:cNvPr id="15" name="Rectangle 1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6DFECEBE-F70B-7EDA-BACA-0E80C713E46E}"/>
              </a:ext>
            </a:extLst>
          </p:cNvPr>
          <p:cNvSpPr>
            <a:spLocks noGrp="1"/>
          </p:cNvSpPr>
          <p:nvPr>
            <p:ph idx="1"/>
          </p:nvPr>
        </p:nvSpPr>
        <p:spPr>
          <a:xfrm>
            <a:off x="411478" y="2688336"/>
            <a:ext cx="5074921" cy="3584448"/>
          </a:xfrm>
        </p:spPr>
        <p:txBody>
          <a:bodyPr anchor="t">
            <a:normAutofit/>
          </a:bodyPr>
          <a:lstStyle/>
          <a:p>
            <a:r>
              <a:rPr lang="en-US" sz="1700" dirty="0"/>
              <a:t>Bayes Theorem is a method to determine conditional probabilities – that is, the probability of one event occurring given that another event has already occurred.</a:t>
            </a:r>
          </a:p>
        </p:txBody>
      </p:sp>
      <p:pic>
        <p:nvPicPr>
          <p:cNvPr id="5" name="Content Placeholder 4" descr="A picture containing text, person, old&#10;&#10;Description automatically generated">
            <a:extLst>
              <a:ext uri="{FF2B5EF4-FFF2-40B4-BE49-F238E27FC236}">
                <a16:creationId xmlns:a16="http://schemas.microsoft.com/office/drawing/2014/main" id="{6F076ABA-3377-52FD-327C-A0700BA4418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b="7019"/>
          <a:stretch/>
        </p:blipFill>
        <p:spPr>
          <a:xfrm>
            <a:off x="5397226"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12" name="Audio 11">
            <a:hlinkClick r:id="" action="ppaction://media"/>
            <a:extLst>
              <a:ext uri="{FF2B5EF4-FFF2-40B4-BE49-F238E27FC236}">
                <a16:creationId xmlns:a16="http://schemas.microsoft.com/office/drawing/2014/main" id="{C7073BD7-D40B-AC67-1D79-D5FD67FC7B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4382029"/>
      </p:ext>
    </p:extLst>
  </p:cSld>
  <p:clrMapOvr>
    <a:masterClrMapping/>
  </p:clrMapOvr>
  <mc:AlternateContent xmlns:mc="http://schemas.openxmlformats.org/markup-compatibility/2006">
    <mc:Choice xmlns:p14="http://schemas.microsoft.com/office/powerpoint/2010/main" Requires="p14">
      <p:transition spd="slow" p14:dur="2000" advTm="15452"/>
    </mc:Choice>
    <mc:Fallback>
      <p:transition spd="slow" advTm="15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75D948-270B-86CB-A48A-60640260E7A2}"/>
              </a:ext>
            </a:extLst>
          </p:cNvPr>
          <p:cNvSpPr>
            <a:spLocks noGrp="1"/>
          </p:cNvSpPr>
          <p:nvPr>
            <p:ph type="title"/>
          </p:nvPr>
        </p:nvSpPr>
        <p:spPr>
          <a:xfrm>
            <a:off x="411480" y="987552"/>
            <a:ext cx="4485861" cy="1088136"/>
          </a:xfrm>
        </p:spPr>
        <p:txBody>
          <a:bodyPr anchor="b">
            <a:normAutofit/>
          </a:bodyPr>
          <a:lstStyle/>
          <a:p>
            <a:r>
              <a:rPr lang="en-US" sz="3400"/>
              <a:t>Background on theorem:</a:t>
            </a:r>
          </a:p>
        </p:txBody>
      </p:sp>
      <p:sp>
        <p:nvSpPr>
          <p:cNvPr id="13"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F96DB0-B829-F344-C0D3-A533E28446E2}"/>
              </a:ext>
            </a:extLst>
          </p:cNvPr>
          <p:cNvSpPr>
            <a:spLocks noGrp="1"/>
          </p:cNvSpPr>
          <p:nvPr>
            <p:ph idx="1"/>
          </p:nvPr>
        </p:nvSpPr>
        <p:spPr>
          <a:xfrm>
            <a:off x="411479" y="2688336"/>
            <a:ext cx="4498848" cy="3584448"/>
          </a:xfrm>
        </p:spPr>
        <p:txBody>
          <a:bodyPr anchor="t">
            <a:normAutofit/>
          </a:bodyPr>
          <a:lstStyle/>
          <a:p>
            <a:pPr>
              <a:lnSpc>
                <a:spcPct val="100000"/>
              </a:lnSpc>
            </a:pPr>
            <a:r>
              <a:rPr lang="en-US" sz="1600" dirty="0"/>
              <a:t>The theorem was discovered among the papers of the English Presbyterian minister and mathematician Thomas Bayes and published in 1763.</a:t>
            </a:r>
          </a:p>
          <a:p>
            <a:pPr>
              <a:lnSpc>
                <a:spcPct val="100000"/>
              </a:lnSpc>
            </a:pPr>
            <a:r>
              <a:rPr lang="en-US" sz="1600" dirty="0"/>
              <a:t>Bayes never published what would become his most famous accomplishment; his notes were edited and published posthumously by Richard Price.</a:t>
            </a:r>
          </a:p>
          <a:p>
            <a:pPr>
              <a:lnSpc>
                <a:spcPct val="100000"/>
              </a:lnSpc>
            </a:pPr>
            <a:r>
              <a:rPr lang="en-US" sz="1600" dirty="0"/>
              <a:t>Bayes' solution to a problem of inverse probability was presented in "An Essay towards solving a Problem in the Doctrine of Chances" which was read to the Royal Society in 1763 after Bayes' death.</a:t>
            </a:r>
          </a:p>
        </p:txBody>
      </p:sp>
      <p:pic>
        <p:nvPicPr>
          <p:cNvPr id="5" name="Picture 4" descr="A large white building&#10;&#10;Description automatically generated with low confidence">
            <a:extLst>
              <a:ext uri="{FF2B5EF4-FFF2-40B4-BE49-F238E27FC236}">
                <a16:creationId xmlns:a16="http://schemas.microsoft.com/office/drawing/2014/main" id="{266CAF8F-59C0-27D5-D887-6C7E5795A31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 b="8847"/>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pic>
        <p:nvPicPr>
          <p:cNvPr id="12" name="Audio 11">
            <a:hlinkClick r:id="" action="ppaction://media"/>
            <a:extLst>
              <a:ext uri="{FF2B5EF4-FFF2-40B4-BE49-F238E27FC236}">
                <a16:creationId xmlns:a16="http://schemas.microsoft.com/office/drawing/2014/main" id="{07619B09-233A-6C0D-71D9-243EA25319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701718"/>
      </p:ext>
    </p:extLst>
  </p:cSld>
  <p:clrMapOvr>
    <a:masterClrMapping/>
  </p:clrMapOvr>
  <mc:AlternateContent xmlns:mc="http://schemas.openxmlformats.org/markup-compatibility/2006">
    <mc:Choice xmlns:p14="http://schemas.microsoft.com/office/powerpoint/2010/main" Requires="p14">
      <p:transition spd="slow" p14:dur="2000" advTm="54662"/>
    </mc:Choice>
    <mc:Fallback>
      <p:transition spd="slow" advTm="5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14">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563DBE-FA12-C50B-3051-99F225D1D6D4}"/>
              </a:ext>
            </a:extLst>
          </p:cNvPr>
          <p:cNvSpPr>
            <a:spLocks noGrp="1"/>
          </p:cNvSpPr>
          <p:nvPr>
            <p:ph type="title"/>
          </p:nvPr>
        </p:nvSpPr>
        <p:spPr>
          <a:xfrm>
            <a:off x="2302626" y="361909"/>
            <a:ext cx="7985759" cy="868823"/>
          </a:xfrm>
        </p:spPr>
        <p:txBody>
          <a:bodyPr vert="horz" lIns="91440" tIns="45720" rIns="91440" bIns="45720" rtlCol="0" anchor="ctr">
            <a:normAutofit/>
          </a:bodyPr>
          <a:lstStyle/>
          <a:p>
            <a:pPr algn="ctr"/>
            <a:r>
              <a:rPr lang="en-US"/>
              <a:t>Bayes’ Theorem formula</a:t>
            </a:r>
          </a:p>
        </p:txBody>
      </p:sp>
      <p:sp>
        <p:nvSpPr>
          <p:cNvPr id="26"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Content Placeholder 4" descr="Diagram&#10;&#10;Description automatically generated with medium confidence">
            <a:extLst>
              <a:ext uri="{FF2B5EF4-FFF2-40B4-BE49-F238E27FC236}">
                <a16:creationId xmlns:a16="http://schemas.microsoft.com/office/drawing/2014/main" id="{33AF35F7-7FEA-4FF1-9DA6-C79EDF0148D7}"/>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1969" y="2005389"/>
            <a:ext cx="10597308" cy="4630938"/>
          </a:xfrm>
          <a:prstGeom prst="rect">
            <a:avLst/>
          </a:prstGeom>
        </p:spPr>
      </p:pic>
      <p:pic>
        <p:nvPicPr>
          <p:cNvPr id="9" name="Audio 8">
            <a:hlinkClick r:id="" action="ppaction://media"/>
            <a:extLst>
              <a:ext uri="{FF2B5EF4-FFF2-40B4-BE49-F238E27FC236}">
                <a16:creationId xmlns:a16="http://schemas.microsoft.com/office/drawing/2014/main" id="{238B2619-E968-9B62-6F0B-D62237C5CB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5568963"/>
      </p:ext>
    </p:extLst>
  </p:cSld>
  <p:clrMapOvr>
    <a:masterClrMapping/>
  </p:clrMapOvr>
  <mc:AlternateContent xmlns:mc="http://schemas.openxmlformats.org/markup-compatibility/2006">
    <mc:Choice xmlns:p14="http://schemas.microsoft.com/office/powerpoint/2010/main" Requires="p14">
      <p:transition spd="slow" p14:dur="2000" advTm="27065"/>
    </mc:Choice>
    <mc:Fallback>
      <p:transition spd="slow" advTm="2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A picture containing indoor, computer, computer, electronics&#10;&#10;Description automatically generated">
            <a:extLst>
              <a:ext uri="{FF2B5EF4-FFF2-40B4-BE49-F238E27FC236}">
                <a16:creationId xmlns:a16="http://schemas.microsoft.com/office/drawing/2014/main" id="{BA631012-EA02-B981-78FD-26AF8EF14568}"/>
              </a:ext>
            </a:extLst>
          </p:cNvPr>
          <p:cNvPicPr>
            <a:picLocks noChangeAspect="1"/>
          </p:cNvPicPr>
          <p:nvPr/>
        </p:nvPicPr>
        <p:blipFill rotWithShape="1">
          <a:blip r:embed="rId4">
            <a:alphaModFix amt="4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025"/>
          <a:stretch/>
        </p:blipFill>
        <p:spPr>
          <a:xfrm>
            <a:off x="0" y="0"/>
            <a:ext cx="12191979" cy="6857990"/>
          </a:xfrm>
          <a:prstGeom prst="rect">
            <a:avLst/>
          </a:prstGeom>
        </p:spPr>
      </p:pic>
      <p:sp>
        <p:nvSpPr>
          <p:cNvPr id="2" name="Title 1">
            <a:extLst>
              <a:ext uri="{FF2B5EF4-FFF2-40B4-BE49-F238E27FC236}">
                <a16:creationId xmlns:a16="http://schemas.microsoft.com/office/drawing/2014/main" id="{61F653FF-9E73-6489-8086-8D901695C18E}"/>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Example:</a:t>
            </a:r>
          </a:p>
        </p:txBody>
      </p:sp>
      <p:sp>
        <p:nvSpPr>
          <p:cNvPr id="26" name="Rectangle 25">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B2CD15-ADAC-561D-6A50-7212EFA0CB42}"/>
              </a:ext>
            </a:extLst>
          </p:cNvPr>
          <p:cNvSpPr>
            <a:spLocks noGrp="1"/>
          </p:cNvSpPr>
          <p:nvPr>
            <p:ph idx="1"/>
          </p:nvPr>
        </p:nvSpPr>
        <p:spPr>
          <a:xfrm>
            <a:off x="841248" y="3337269"/>
            <a:ext cx="10509504" cy="2905686"/>
          </a:xfrm>
        </p:spPr>
        <p:txBody>
          <a:bodyPr>
            <a:normAutofit/>
          </a:bodyPr>
          <a:lstStyle/>
          <a:p>
            <a:r>
              <a:rPr lang="en-US" sz="2000" dirty="0">
                <a:solidFill>
                  <a:srgbClr val="FFFFFF"/>
                </a:solidFill>
              </a:rPr>
              <a:t>To better understand the concept, lets imagine that someone goes to the doctor for their checkup, and they are not feeling well. After a lot of tests and examinations, the results show that they have a rare disease. The doctor also says there’s 1% chance that the test could be a false positive. If we ask people what is the chance for this person to have the disease, most will say 99% since that’s how accurate the test is. Well, it is not correct…….. </a:t>
            </a:r>
          </a:p>
        </p:txBody>
      </p:sp>
      <p:pic>
        <p:nvPicPr>
          <p:cNvPr id="10" name="Audio 9">
            <a:hlinkClick r:id="" action="ppaction://media"/>
            <a:extLst>
              <a:ext uri="{FF2B5EF4-FFF2-40B4-BE49-F238E27FC236}">
                <a16:creationId xmlns:a16="http://schemas.microsoft.com/office/drawing/2014/main" id="{DB81BC97-55C8-BED5-6F2F-7AD16BD792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19991821"/>
      </p:ext>
    </p:extLst>
  </p:cSld>
  <p:clrMapOvr>
    <a:masterClrMapping/>
  </p:clrMapOvr>
  <mc:AlternateContent xmlns:mc="http://schemas.openxmlformats.org/markup-compatibility/2006">
    <mc:Choice xmlns:p14="http://schemas.microsoft.com/office/powerpoint/2010/main" Requires="p14">
      <p:transition spd="slow" p14:dur="2000" advTm="44214"/>
    </mc:Choice>
    <mc:Fallback>
      <p:transition spd="slow" advTm="4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olorful, indoor, sweet&#10;&#10;Description automatically generated">
            <a:extLst>
              <a:ext uri="{FF2B5EF4-FFF2-40B4-BE49-F238E27FC236}">
                <a16:creationId xmlns:a16="http://schemas.microsoft.com/office/drawing/2014/main" id="{24ACAEE5-2A79-AD0C-F74D-B5237E306273}"/>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7714" r="7902" b="-1"/>
          <a:stretch/>
        </p:blipFill>
        <p:spPr>
          <a:xfrm>
            <a:off x="3522468" y="10"/>
            <a:ext cx="8669532" cy="6857990"/>
          </a:xfrm>
          <a:prstGeom prst="rect">
            <a:avLst/>
          </a:prstGeom>
        </p:spPr>
      </p:pic>
      <p:sp>
        <p:nvSpPr>
          <p:cNvPr id="29" name="Rectangle 2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35D07D-88E0-02FD-E1D9-1E5909D59732}"/>
              </a:ext>
            </a:extLst>
          </p:cNvPr>
          <p:cNvSpPr>
            <a:spLocks noGrp="1"/>
          </p:cNvSpPr>
          <p:nvPr>
            <p:ph type="title"/>
          </p:nvPr>
        </p:nvSpPr>
        <p:spPr>
          <a:xfrm>
            <a:off x="371094" y="1161288"/>
            <a:ext cx="3438144" cy="1124712"/>
          </a:xfrm>
        </p:spPr>
        <p:txBody>
          <a:bodyPr anchor="b">
            <a:normAutofit/>
          </a:bodyPr>
          <a:lstStyle/>
          <a:p>
            <a:r>
              <a:rPr lang="en-US" sz="2800" dirty="0"/>
              <a:t>Example (continued)</a:t>
            </a:r>
          </a:p>
        </p:txBody>
      </p:sp>
      <p:sp>
        <p:nvSpPr>
          <p:cNvPr id="30" name="Rectangle 2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CDD7894-7E5B-75E9-1296-9FC55FAFFA9D}"/>
              </a:ext>
            </a:extLst>
          </p:cNvPr>
          <p:cNvSpPr>
            <a:spLocks noGrp="1"/>
          </p:cNvSpPr>
          <p:nvPr>
            <p:ph idx="1"/>
          </p:nvPr>
        </p:nvSpPr>
        <p:spPr>
          <a:xfrm>
            <a:off x="371094" y="2718054"/>
            <a:ext cx="3438906" cy="3207258"/>
          </a:xfrm>
        </p:spPr>
        <p:txBody>
          <a:bodyPr anchor="t">
            <a:normAutofit lnSpcReduction="10000"/>
          </a:bodyPr>
          <a:lstStyle/>
          <a:p>
            <a:pPr>
              <a:lnSpc>
                <a:spcPct val="100000"/>
              </a:lnSpc>
            </a:pPr>
            <a:r>
              <a:rPr lang="en-US" sz="1700" dirty="0"/>
              <a:t>If we were to imagine 1000 people, and only one person has the same disease, the test would most likely identify them correctly. The test would also show that 10 people would be falsely identified with this disease out of the 999 people. </a:t>
            </a:r>
          </a:p>
          <a:p>
            <a:pPr>
              <a:lnSpc>
                <a:spcPct val="100000"/>
              </a:lnSpc>
            </a:pPr>
            <a:r>
              <a:rPr lang="en-US" sz="1700" dirty="0"/>
              <a:t>So, only 1 in 11 out of the thousand people would have this disease.</a:t>
            </a:r>
          </a:p>
        </p:txBody>
      </p:sp>
      <p:pic>
        <p:nvPicPr>
          <p:cNvPr id="9" name="Audio 8">
            <a:hlinkClick r:id="" action="ppaction://media"/>
            <a:extLst>
              <a:ext uri="{FF2B5EF4-FFF2-40B4-BE49-F238E27FC236}">
                <a16:creationId xmlns:a16="http://schemas.microsoft.com/office/drawing/2014/main" id="{367ED255-BDFD-1558-33A5-4DA4B8F769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977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0231"/>
    </mc:Choice>
    <mc:Fallback>
      <p:transition spd="slow" advTm="30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application&#10;&#10;Description automatically generated">
            <a:extLst>
              <a:ext uri="{FF2B5EF4-FFF2-40B4-BE49-F238E27FC236}">
                <a16:creationId xmlns:a16="http://schemas.microsoft.com/office/drawing/2014/main" id="{D1B64346-299B-00E1-C34A-4B6A4DAEF7DA}"/>
              </a:ext>
            </a:extLst>
          </p:cNvPr>
          <p:cNvPicPr>
            <a:picLocks noChangeAspect="1"/>
          </p:cNvPicPr>
          <p:nvPr/>
        </p:nvPicPr>
        <p:blipFill rotWithShape="1">
          <a:blip r:embed="rId4">
            <a:alphaModFix amt="40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950" b="10823"/>
          <a:stretch/>
        </p:blipFill>
        <p:spPr>
          <a:xfrm>
            <a:off x="20" y="10"/>
            <a:ext cx="12191979" cy="6857990"/>
          </a:xfrm>
          <a:prstGeom prst="rect">
            <a:avLst/>
          </a:prstGeom>
        </p:spPr>
      </p:pic>
      <p:sp>
        <p:nvSpPr>
          <p:cNvPr id="2" name="Title 1">
            <a:extLst>
              <a:ext uri="{FF2B5EF4-FFF2-40B4-BE49-F238E27FC236}">
                <a16:creationId xmlns:a16="http://schemas.microsoft.com/office/drawing/2014/main" id="{FE473980-1E8D-4DC7-FE8D-4B51A83073E8}"/>
              </a:ext>
            </a:extLst>
          </p:cNvPr>
          <p:cNvSpPr>
            <a:spLocks noGrp="1"/>
          </p:cNvSpPr>
          <p:nvPr>
            <p:ph type="title"/>
          </p:nvPr>
        </p:nvSpPr>
        <p:spPr>
          <a:xfrm>
            <a:off x="841249" y="941832"/>
            <a:ext cx="10506456" cy="2057400"/>
          </a:xfrm>
        </p:spPr>
        <p:txBody>
          <a:bodyPr anchor="b">
            <a:normAutofit/>
          </a:bodyPr>
          <a:lstStyle/>
          <a:p>
            <a:r>
              <a:rPr lang="en-US" sz="5000" dirty="0"/>
              <a:t>Example (final)</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90CA03-E135-F270-F9EB-8F14415F67BC}"/>
              </a:ext>
            </a:extLst>
          </p:cNvPr>
          <p:cNvSpPr>
            <a:spLocks noGrp="1"/>
          </p:cNvSpPr>
          <p:nvPr>
            <p:ph idx="1"/>
          </p:nvPr>
        </p:nvSpPr>
        <p:spPr>
          <a:xfrm>
            <a:off x="841248" y="3502152"/>
            <a:ext cx="10506456" cy="2670048"/>
          </a:xfrm>
        </p:spPr>
        <p:txBody>
          <a:bodyPr>
            <a:normAutofit/>
          </a:bodyPr>
          <a:lstStyle/>
          <a:p>
            <a:r>
              <a:rPr lang="en-US" sz="2000" dirty="0"/>
              <a:t>So, if the 1 person out of the 11 people test again and get another positive, then there’s a better chance that they really do have the rare disease.</a:t>
            </a:r>
          </a:p>
          <a:p>
            <a:r>
              <a:rPr lang="en-US" sz="2000" dirty="0"/>
              <a:t>Bayes’ Theorem is used to update the information and get a probability that will go up or down depending on the results of the theorem. </a:t>
            </a:r>
          </a:p>
          <a:p>
            <a:r>
              <a:rPr lang="en-US" sz="2000" dirty="0"/>
              <a:t>Bayes’ Theorem is used to constantly get closer and closer to a probability that will be more accurate the more data it is being fed.</a:t>
            </a:r>
          </a:p>
        </p:txBody>
      </p:sp>
      <p:pic>
        <p:nvPicPr>
          <p:cNvPr id="23" name="Audio 22">
            <a:hlinkClick r:id="" action="ppaction://media"/>
            <a:extLst>
              <a:ext uri="{FF2B5EF4-FFF2-40B4-BE49-F238E27FC236}">
                <a16:creationId xmlns:a16="http://schemas.microsoft.com/office/drawing/2014/main" id="{FECBFF10-7B63-7336-DF81-8DA122182A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3554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6589"/>
    </mc:Choice>
    <mc:Fallback>
      <p:transition spd="slow" advTm="36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electronics, circuit&#10;&#10;Description automatically generated">
            <a:extLst>
              <a:ext uri="{FF2B5EF4-FFF2-40B4-BE49-F238E27FC236}">
                <a16:creationId xmlns:a16="http://schemas.microsoft.com/office/drawing/2014/main" id="{108D7E8D-00BB-0857-F9CC-A6FCAB8C68D1}"/>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602" r="32030"/>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7932EA-04E4-D85B-9AA2-520F8071AA52}"/>
              </a:ext>
            </a:extLst>
          </p:cNvPr>
          <p:cNvSpPr>
            <a:spLocks noGrp="1"/>
          </p:cNvSpPr>
          <p:nvPr>
            <p:ph type="title"/>
          </p:nvPr>
        </p:nvSpPr>
        <p:spPr>
          <a:xfrm>
            <a:off x="371094" y="1161288"/>
            <a:ext cx="3438144" cy="1124712"/>
          </a:xfrm>
        </p:spPr>
        <p:txBody>
          <a:bodyPr anchor="b">
            <a:normAutofit/>
          </a:bodyPr>
          <a:lstStyle/>
          <a:p>
            <a:r>
              <a:rPr lang="en-US" sz="2800"/>
              <a:t>Bayes Theorem in Machine Learning</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5FC7619D-A34F-4A01-8DC5-9091517DE056}"/>
              </a:ext>
            </a:extLst>
          </p:cNvPr>
          <p:cNvSpPr>
            <a:spLocks noGrp="1"/>
          </p:cNvSpPr>
          <p:nvPr>
            <p:ph idx="1"/>
          </p:nvPr>
        </p:nvSpPr>
        <p:spPr>
          <a:xfrm>
            <a:off x="371093" y="2718054"/>
            <a:ext cx="5564485" cy="3207258"/>
          </a:xfrm>
        </p:spPr>
        <p:txBody>
          <a:bodyPr anchor="t">
            <a:normAutofit/>
          </a:bodyPr>
          <a:lstStyle/>
          <a:p>
            <a:r>
              <a:rPr lang="en-US" sz="1700" dirty="0"/>
              <a:t>Bayes Theorem is widely used in the field of machine learning. Including its use in a probability framework for fitting a model to a training dataset, referred to as maximum a posteriori or MAP for short.</a:t>
            </a:r>
          </a:p>
          <a:p>
            <a:r>
              <a:rPr lang="en-US" sz="1700" dirty="0"/>
              <a:t>Because a conditional probability includes additional conditions – in other words, more data – it can contribute to more accurate results.</a:t>
            </a:r>
          </a:p>
        </p:txBody>
      </p:sp>
      <p:sp>
        <p:nvSpPr>
          <p:cNvPr id="6" name="TextBox 5">
            <a:extLst>
              <a:ext uri="{FF2B5EF4-FFF2-40B4-BE49-F238E27FC236}">
                <a16:creationId xmlns:a16="http://schemas.microsoft.com/office/drawing/2014/main" id="{AEA72DC2-C4FC-CFF4-2C34-48C59ECC746A}"/>
              </a:ext>
            </a:extLst>
          </p:cNvPr>
          <p:cNvSpPr txBox="1"/>
          <p:nvPr/>
        </p:nvSpPr>
        <p:spPr>
          <a:xfrm>
            <a:off x="9727864" y="6657945"/>
            <a:ext cx="246413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bdosn.org/blog/unveiling-the-secret-through-machine-learn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pic>
        <p:nvPicPr>
          <p:cNvPr id="8" name="Audio 7">
            <a:hlinkClick r:id="" action="ppaction://media"/>
            <a:extLst>
              <a:ext uri="{FF2B5EF4-FFF2-40B4-BE49-F238E27FC236}">
                <a16:creationId xmlns:a16="http://schemas.microsoft.com/office/drawing/2014/main" id="{62C212E2-187F-927F-52AB-0AFA3263A9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7100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5285"/>
    </mc:Choice>
    <mc:Fallback>
      <p:transition spd="slow" advTm="4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02F84-38CA-672F-3B69-452F2EE4B5FB}"/>
              </a:ext>
            </a:extLst>
          </p:cNvPr>
          <p:cNvSpPr>
            <a:spLocks noGrp="1"/>
          </p:cNvSpPr>
          <p:nvPr>
            <p:ph type="title"/>
          </p:nvPr>
        </p:nvSpPr>
        <p:spPr>
          <a:xfrm>
            <a:off x="5080216" y="1076324"/>
            <a:ext cx="6272784" cy="1535051"/>
          </a:xfrm>
        </p:spPr>
        <p:txBody>
          <a:bodyPr anchor="b">
            <a:normAutofit/>
          </a:bodyPr>
          <a:lstStyle/>
          <a:p>
            <a:r>
              <a:rPr lang="en-US" sz="3300"/>
              <a:t>Advantages of Naïve Bayes Classifier in Machine Learning:</a:t>
            </a:r>
          </a:p>
        </p:txBody>
      </p:sp>
      <p:pic>
        <p:nvPicPr>
          <p:cNvPr id="5" name="Picture 4" descr="A picture containing text, outdoor object, web&#10;&#10;Description automatically generated">
            <a:extLst>
              <a:ext uri="{FF2B5EF4-FFF2-40B4-BE49-F238E27FC236}">
                <a16:creationId xmlns:a16="http://schemas.microsoft.com/office/drawing/2014/main" id="{746AC85C-C192-0B67-5D12-632CA1999D20}"/>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6005" r="21439" b="-1"/>
          <a:stretch/>
        </p:blipFill>
        <p:spPr>
          <a:xfrm>
            <a:off x="20" y="10"/>
            <a:ext cx="4505305" cy="6857990"/>
          </a:xfrm>
          <a:prstGeom prst="rect">
            <a:avLst/>
          </a:prstGeom>
        </p:spPr>
      </p:pic>
      <p:sp>
        <p:nvSpPr>
          <p:cNvPr id="13"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C0D32A-EDA6-1D32-DFBB-3156FA7CB604}"/>
              </a:ext>
            </a:extLst>
          </p:cNvPr>
          <p:cNvSpPr>
            <a:spLocks noGrp="1"/>
          </p:cNvSpPr>
          <p:nvPr>
            <p:ph idx="1"/>
          </p:nvPr>
        </p:nvSpPr>
        <p:spPr>
          <a:xfrm>
            <a:off x="5080216" y="3351276"/>
            <a:ext cx="6272784" cy="2825686"/>
          </a:xfrm>
        </p:spPr>
        <p:txBody>
          <a:bodyPr>
            <a:normAutofit/>
          </a:bodyPr>
          <a:lstStyle/>
          <a:p>
            <a:pPr>
              <a:lnSpc>
                <a:spcPct val="100000"/>
              </a:lnSpc>
            </a:pPr>
            <a:r>
              <a:rPr lang="en-US" sz="1500"/>
              <a:t>It is one of the simplest and effective methods for calculating the conditional probability and text classification problems.</a:t>
            </a:r>
          </a:p>
          <a:p>
            <a:pPr>
              <a:lnSpc>
                <a:spcPct val="100000"/>
              </a:lnSpc>
            </a:pPr>
            <a:r>
              <a:rPr lang="en-US" sz="1500"/>
              <a:t>A Naïve-Bayes classifier algorithm is better than all other models where assumption of independent predictors holds true.</a:t>
            </a:r>
          </a:p>
          <a:p>
            <a:pPr>
              <a:lnSpc>
                <a:spcPct val="100000"/>
              </a:lnSpc>
            </a:pPr>
            <a:r>
              <a:rPr lang="en-US" sz="1500"/>
              <a:t>It is easy to implement than other models.</a:t>
            </a:r>
          </a:p>
          <a:p>
            <a:pPr>
              <a:lnSpc>
                <a:spcPct val="100000"/>
              </a:lnSpc>
            </a:pPr>
            <a:r>
              <a:rPr lang="en-US" sz="1500"/>
              <a:t>It requires small amount of training data to estimate the test data which minimize the training time period.</a:t>
            </a:r>
          </a:p>
          <a:p>
            <a:pPr>
              <a:lnSpc>
                <a:spcPct val="100000"/>
              </a:lnSpc>
            </a:pPr>
            <a:r>
              <a:rPr lang="en-US" sz="1500"/>
              <a:t>It can be used for Binary as well as Multi-class Classifications.</a:t>
            </a:r>
          </a:p>
        </p:txBody>
      </p:sp>
      <p:pic>
        <p:nvPicPr>
          <p:cNvPr id="12" name="Audio 11">
            <a:hlinkClick r:id="" action="ppaction://media"/>
            <a:extLst>
              <a:ext uri="{FF2B5EF4-FFF2-40B4-BE49-F238E27FC236}">
                <a16:creationId xmlns:a16="http://schemas.microsoft.com/office/drawing/2014/main" id="{1DB2C96B-E80D-320B-AE51-D4A1C66C6F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3693533"/>
      </p:ext>
    </p:extLst>
  </p:cSld>
  <p:clrMapOvr>
    <a:masterClrMapping/>
  </p:clrMapOvr>
  <mc:AlternateContent xmlns:mc="http://schemas.openxmlformats.org/markup-compatibility/2006">
    <mc:Choice xmlns:p14="http://schemas.microsoft.com/office/powerpoint/2010/main" Requires="p14">
      <p:transition spd="slow" p14:dur="2000" advTm="49414"/>
    </mc:Choice>
    <mc:Fallback>
      <p:transition spd="slow" advTm="4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216</TotalTime>
  <Words>668</Words>
  <Application>Microsoft Office PowerPoint</Application>
  <PresentationFormat>Widescreen</PresentationFormat>
  <Paragraphs>33</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Linux Libertine</vt:lpstr>
      <vt:lpstr>AccentBoxVTI</vt:lpstr>
      <vt:lpstr>Bayes’ theorem</vt:lpstr>
      <vt:lpstr>What is Bayes' theorem ?</vt:lpstr>
      <vt:lpstr>Background on theorem:</vt:lpstr>
      <vt:lpstr>Bayes’ Theorem formula</vt:lpstr>
      <vt:lpstr>Example:</vt:lpstr>
      <vt:lpstr>Example (continued)</vt:lpstr>
      <vt:lpstr>Example (final)</vt:lpstr>
      <vt:lpstr>Bayes Theorem in Machine Learning</vt:lpstr>
      <vt:lpstr>Advantages of Naïve Bayes Classifier in Machine Learning:</vt:lpstr>
      <vt:lpstr>Disadvantages of Naïve Bayes Classifier in Machine Learning: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 theorem</dc:title>
  <dc:creator>Adib Nur</dc:creator>
  <cp:lastModifiedBy>Adib Nur</cp:lastModifiedBy>
  <cp:revision>15</cp:revision>
  <dcterms:created xsi:type="dcterms:W3CDTF">2022-05-23T00:54:43Z</dcterms:created>
  <dcterms:modified xsi:type="dcterms:W3CDTF">2022-05-23T04:30:51Z</dcterms:modified>
</cp:coreProperties>
</file>